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351" r:id="rId3"/>
    <p:sldId id="344" r:id="rId4"/>
    <p:sldId id="576" r:id="rId5"/>
    <p:sldId id="336" r:id="rId6"/>
    <p:sldId id="345" r:id="rId7"/>
    <p:sldId id="346" r:id="rId8"/>
    <p:sldId id="572" r:id="rId9"/>
    <p:sldId id="573" r:id="rId10"/>
    <p:sldId id="577" r:id="rId11"/>
    <p:sldId id="574" r:id="rId12"/>
    <p:sldId id="575" r:id="rId13"/>
    <p:sldId id="297" r:id="rId14"/>
  </p:sldIdLst>
  <p:sldSz cx="12190413" cy="6859588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opperplate Gothic Light" panose="020E0507020206020404" pitchFamily="34" charset="0"/>
      <p:regular r:id="rId26"/>
    </p:embeddedFont>
    <p:embeddedFont>
      <p:font typeface="Noto Sans" panose="020B0502040504020204" pitchFamily="34" charset="0"/>
      <p:regular r:id="rId27"/>
      <p:bold r:id="rId28"/>
      <p:italic r:id="rId29"/>
      <p:boldItalic r:id="rId30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5" autoAdjust="0"/>
    <p:restoredTop sz="82881" autoAdjust="0"/>
  </p:normalViewPr>
  <p:slideViewPr>
    <p:cSldViewPr>
      <p:cViewPr varScale="1">
        <p:scale>
          <a:sx n="88" d="100"/>
          <a:sy n="88" d="100"/>
        </p:scale>
        <p:origin x="1680" y="8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6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070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0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36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005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48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81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96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Reward function different from the book : R(</a:t>
            </a:r>
            <a:r>
              <a:rPr lang="en-US" sz="1800" dirty="0" err="1">
                <a:ea typeface="ＭＳ Ｐゴシック" pitchFamily="34" charset="-128"/>
              </a:rPr>
              <a:t>s,a,s</a:t>
            </a:r>
            <a:r>
              <a:rPr lang="ja-JP" altLang="en-US" sz="1800" dirty="0">
                <a:ea typeface="+mn-ea"/>
              </a:rPr>
              <a:t>’</a:t>
            </a:r>
            <a:r>
              <a:rPr lang="en-US" altLang="ja-JP" sz="1800" dirty="0">
                <a:ea typeface="+mn-ea"/>
              </a:rPr>
              <a:t>)</a:t>
            </a:r>
          </a:p>
          <a:p>
            <a:r>
              <a:rPr lang="en-US" sz="1800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Need to modify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 (not in most efficient way)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12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Reward function different from the book : R(</a:t>
            </a:r>
            <a:r>
              <a:rPr lang="en-US" sz="1800" dirty="0" err="1">
                <a:ea typeface="ＭＳ Ｐゴシック" pitchFamily="34" charset="-128"/>
              </a:rPr>
              <a:t>s,a,s</a:t>
            </a:r>
            <a:r>
              <a:rPr lang="ja-JP" altLang="en-US" sz="1800" dirty="0">
                <a:ea typeface="+mn-ea"/>
              </a:rPr>
              <a:t>’</a:t>
            </a:r>
            <a:r>
              <a:rPr lang="en-US" altLang="ja-JP" sz="1800" dirty="0">
                <a:ea typeface="+mn-ea"/>
              </a:rPr>
              <a:t>)</a:t>
            </a:r>
          </a:p>
          <a:p>
            <a:r>
              <a:rPr lang="en-US" sz="1800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Need to modify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 (not in most efficient way)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874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Reward function different from the book : R(</a:t>
            </a:r>
            <a:r>
              <a:rPr lang="en-US" sz="1800" dirty="0" err="1">
                <a:ea typeface="ＭＳ Ｐゴシック" pitchFamily="34" charset="-128"/>
              </a:rPr>
              <a:t>s,a,s</a:t>
            </a:r>
            <a:r>
              <a:rPr lang="ja-JP" altLang="en-US" sz="1800" dirty="0">
                <a:ea typeface="+mn-ea"/>
              </a:rPr>
              <a:t>’</a:t>
            </a:r>
            <a:r>
              <a:rPr lang="en-US" altLang="ja-JP" sz="1800" dirty="0">
                <a:ea typeface="+mn-ea"/>
              </a:rPr>
              <a:t>)</a:t>
            </a:r>
          </a:p>
          <a:p>
            <a:r>
              <a:rPr lang="en-US" sz="1800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sz="1800" dirty="0">
              <a:ea typeface="ＭＳ Ｐゴシック" pitchFamily="34" charset="-128"/>
            </a:endParaRPr>
          </a:p>
          <a:p>
            <a:r>
              <a:rPr lang="en-US" sz="1800" dirty="0">
                <a:ea typeface="ＭＳ Ｐゴシック" pitchFamily="34" charset="-128"/>
              </a:rPr>
              <a:t>Need to modify </a:t>
            </a:r>
            <a:r>
              <a:rPr lang="en-US" sz="1800" dirty="0" err="1">
                <a:ea typeface="ＭＳ Ｐゴシック" pitchFamily="34" charset="-128"/>
              </a:rPr>
              <a:t>expectimax</a:t>
            </a:r>
            <a:r>
              <a:rPr lang="en-US" sz="1800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sz="1800" dirty="0">
                <a:ea typeface="ＭＳ Ｐゴシック" pitchFamily="34" charset="-128"/>
              </a:rPr>
              <a:t>’</a:t>
            </a:r>
            <a:r>
              <a:rPr lang="en-US" sz="1800" dirty="0">
                <a:ea typeface="ＭＳ Ｐゴシック" pitchFamily="34" charset="-128"/>
              </a:rPr>
              <a:t>s  (not in most efficient way)</a:t>
            </a:r>
          </a:p>
          <a:p>
            <a:endParaRPr lang="tr-TR" sz="1800" b="0" i="0" u="none" strike="noStrike" baseline="0" dirty="0">
              <a:latin typeface="Times-Roman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1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.xml"/><Relationship Id="rId7" Type="http://schemas.openxmlformats.org/officeDocument/2006/relationships/image" Target="../media/image1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2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en.wikipedia.org/wiki/Randomness#In_mathemat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Decision_making" TargetMode="External"/><Relationship Id="rId5" Type="http://schemas.openxmlformats.org/officeDocument/2006/relationships/hyperlink" Target="https://en.wikipedia.org/wiki/Optimal_control_theory" TargetMode="External"/><Relationship Id="rId4" Type="http://schemas.openxmlformats.org/officeDocument/2006/relationships/hyperlink" Target="https://en.wikipedia.org/wiki/Discrete-tim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w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5397183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WEEK-6</a:t>
            </a:r>
          </a:p>
          <a:p>
            <a:r>
              <a:rPr lang="tr-TR" sz="3600" b="1" dirty="0">
                <a:solidFill>
                  <a:schemeClr val="bg1"/>
                </a:solidFill>
              </a:rPr>
              <a:t>MARKOV DESICION PROCESS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What is Markov about MDPs?</a:t>
            </a:r>
            <a:endParaRPr lang="ko-KR" alt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D51E209-4CE0-4F19-BD15-58595CF5D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7800"/>
            <a:ext cx="9017174" cy="4525963"/>
          </a:xfrm>
        </p:spPr>
        <p:txBody>
          <a:bodyPr>
            <a:normAutofit lnSpcReduction="10000"/>
          </a:bodyPr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</a:t>
            </a:r>
            <a:r>
              <a:rPr lang="tr-TR" altLang="ja-JP" sz="2400" dirty="0">
                <a:ea typeface="ＭＳ Ｐゴシック" pitchFamily="34" charset="-128"/>
              </a:rPr>
              <a:t>        </a:t>
            </a:r>
            <a:r>
              <a:rPr lang="en-US" altLang="ja-JP" sz="2400" dirty="0">
                <a:ea typeface="ＭＳ Ｐゴシック" pitchFamily="34" charset="-128"/>
              </a:rPr>
              <a:t>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5" name="Picture 9" descr="TP_tmp.png">
            <a:extLst>
              <a:ext uri="{FF2B5EF4-FFF2-40B4-BE49-F238E27FC236}">
                <a16:creationId xmlns:a16="http://schemas.microsoft.com/office/drawing/2014/main" id="{9C118FBD-07E8-49D7-84AF-D3068EEB1E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82638" y="3405981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TP_tmp.png">
            <a:extLst>
              <a:ext uri="{FF2B5EF4-FFF2-40B4-BE49-F238E27FC236}">
                <a16:creationId xmlns:a16="http://schemas.microsoft.com/office/drawing/2014/main" id="{443F2F68-5CFE-47F4-8292-C91B8AD4783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P_tmp.png">
            <a:extLst>
              <a:ext uri="{FF2B5EF4-FFF2-40B4-BE49-F238E27FC236}">
                <a16:creationId xmlns:a16="http://schemas.microsoft.com/office/drawing/2014/main" id="{EDD9E2F1-E194-40F4-9E6B-A2B7FD35BAA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08945" y="4512412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\\.host\Shared Folders\Shared with PC\images\Markov.jpg">
            <a:extLst>
              <a:ext uri="{FF2B5EF4-FFF2-40B4-BE49-F238E27FC236}">
                <a16:creationId xmlns:a16="http://schemas.microsoft.com/office/drawing/2014/main" id="{FD10911F-0019-4C5D-9DF6-88A35E661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7">
            <a:extLst>
              <a:ext uri="{FF2B5EF4-FFF2-40B4-BE49-F238E27FC236}">
                <a16:creationId xmlns:a16="http://schemas.microsoft.com/office/drawing/2014/main" id="{813F27C1-7B57-42B3-B01A-C110976D8BE5}"/>
              </a:ext>
            </a:extLst>
          </p:cNvPr>
          <p:cNvSpPr txBox="1"/>
          <p:nvPr/>
        </p:nvSpPr>
        <p:spPr>
          <a:xfrm>
            <a:off x="9448800" y="4334470"/>
            <a:ext cx="2057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itchFamily="34" charset="0"/>
              </a:rPr>
              <a:t>Andrey Markov</a:t>
            </a:r>
            <a:r>
              <a:rPr lang="tr-TR" dirty="0">
                <a:latin typeface="Calibri" pitchFamily="34" charset="0"/>
              </a:rPr>
              <a:t>   </a:t>
            </a:r>
            <a:r>
              <a:rPr lang="en-US" dirty="0">
                <a:latin typeface="Calibri" pitchFamily="34" charset="0"/>
              </a:rPr>
              <a:t>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821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>
                <a:ea typeface="ＭＳ Ｐゴシック" pitchFamily="34" charset="-128"/>
              </a:rPr>
              <a:t>Example</a:t>
            </a:r>
            <a:endParaRPr lang="ko-KR" altLang="en-US" dirty="0"/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82422" y="3934624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39423" y="3924275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834172" y="2925738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43044" y="3619475"/>
            <a:ext cx="815578" cy="762000"/>
          </a:xfrm>
          <a:prstGeom prst="rect">
            <a:avLst/>
          </a:prstGeom>
          <a:noFill/>
        </p:spPr>
      </p:pic>
      <p:sp>
        <p:nvSpPr>
          <p:cNvPr id="3" name="Dikdörtgen 2">
            <a:extLst>
              <a:ext uri="{FF2B5EF4-FFF2-40B4-BE49-F238E27FC236}">
                <a16:creationId xmlns:a16="http://schemas.microsoft.com/office/drawing/2014/main" id="{71527300-5C4B-49BC-B179-B43291BFD4C9}"/>
              </a:ext>
            </a:extLst>
          </p:cNvPr>
          <p:cNvSpPr/>
          <p:nvPr/>
        </p:nvSpPr>
        <p:spPr>
          <a:xfrm>
            <a:off x="910630" y="1741838"/>
            <a:ext cx="5393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tr-TR" b="1" dirty="0"/>
              <a:t>What SEQUENCE of actions should our agent take?</a:t>
            </a:r>
            <a:endParaRPr lang="tr-TR" b="1" dirty="0"/>
          </a:p>
        </p:txBody>
      </p:sp>
      <p:sp>
        <p:nvSpPr>
          <p:cNvPr id="14" name="Text Box 1066">
            <a:extLst>
              <a:ext uri="{FF2B5EF4-FFF2-40B4-BE49-F238E27FC236}">
                <a16:creationId xmlns:a16="http://schemas.microsoft.com/office/drawing/2014/main" id="{AA774931-1459-43EB-931F-063A9CE3B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630" y="2467546"/>
            <a:ext cx="44084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Each action costs  –1/25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Agent can take action N, E, S, W</a:t>
            </a:r>
          </a:p>
          <a:p>
            <a:pPr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tr-TR" sz="2400" dirty="0"/>
              <a:t>  Faces uncertainty in every state </a:t>
            </a:r>
          </a:p>
        </p:txBody>
      </p:sp>
      <p:grpSp>
        <p:nvGrpSpPr>
          <p:cNvPr id="79" name="Group 1027">
            <a:extLst>
              <a:ext uri="{FF2B5EF4-FFF2-40B4-BE49-F238E27FC236}">
                <a16:creationId xmlns:a16="http://schemas.microsoft.com/office/drawing/2014/main" id="{B4A76870-EBA7-4F13-9D9F-6C67C9CEA3AF}"/>
              </a:ext>
            </a:extLst>
          </p:cNvPr>
          <p:cNvGrpSpPr>
            <a:grpSpLocks/>
          </p:cNvGrpSpPr>
          <p:nvPr/>
        </p:nvGrpSpPr>
        <p:grpSpPr bwMode="auto">
          <a:xfrm>
            <a:off x="5319118" y="2277666"/>
            <a:ext cx="6497638" cy="3724275"/>
            <a:chOff x="864" y="912"/>
            <a:chExt cx="4093" cy="2821"/>
          </a:xfrm>
        </p:grpSpPr>
        <p:sp>
          <p:nvSpPr>
            <p:cNvPr id="80" name="Rectangle 1028">
              <a:extLst>
                <a:ext uri="{FF2B5EF4-FFF2-40B4-BE49-F238E27FC236}">
                  <a16:creationId xmlns:a16="http://schemas.microsoft.com/office/drawing/2014/main" id="{6631F938-4332-4CAC-97F6-00A57042D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777"/>
              <a:ext cx="1261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1" name="Rectangle 1029">
              <a:extLst>
                <a:ext uri="{FF2B5EF4-FFF2-40B4-BE49-F238E27FC236}">
                  <a16:creationId xmlns:a16="http://schemas.microsoft.com/office/drawing/2014/main" id="{B106CD86-AB35-46E2-938D-235BDA722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2777"/>
              <a:ext cx="100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US" altLang="tr-TR" sz="2400"/>
            </a:p>
            <a:p>
              <a:pPr>
                <a:buFont typeface="Wingdings" panose="05000000000000000000" pitchFamily="2" charset="2"/>
                <a:buNone/>
              </a:pPr>
              <a:endParaRPr lang="en-US" altLang="tr-TR"/>
            </a:p>
          </p:txBody>
        </p:sp>
        <p:sp>
          <p:nvSpPr>
            <p:cNvPr id="82" name="Rectangle 1030">
              <a:extLst>
                <a:ext uri="{FF2B5EF4-FFF2-40B4-BE49-F238E27FC236}">
                  <a16:creationId xmlns:a16="http://schemas.microsoft.com/office/drawing/2014/main" id="{B211BB91-F079-40C6-BFAA-08BE26FB8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2777"/>
              <a:ext cx="9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3" name="Rectangle 1031">
              <a:extLst>
                <a:ext uri="{FF2B5EF4-FFF2-40B4-BE49-F238E27FC236}">
                  <a16:creationId xmlns:a16="http://schemas.microsoft.com/office/drawing/2014/main" id="{C25E3562-13CE-45E4-9BB9-26E67E6D5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777"/>
              <a:ext cx="8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4" name="Rectangle 1032">
              <a:extLst>
                <a:ext uri="{FF2B5EF4-FFF2-40B4-BE49-F238E27FC236}">
                  <a16:creationId xmlns:a16="http://schemas.microsoft.com/office/drawing/2014/main" id="{BFE9CEDA-573E-4A8F-BA19-0950FF11C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821"/>
              <a:ext cx="1261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Reward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-1</a:t>
              </a:r>
            </a:p>
          </p:txBody>
        </p:sp>
        <p:sp>
          <p:nvSpPr>
            <p:cNvPr id="85" name="Rectangle 1033">
              <a:extLst>
                <a:ext uri="{FF2B5EF4-FFF2-40B4-BE49-F238E27FC236}">
                  <a16:creationId xmlns:a16="http://schemas.microsoft.com/office/drawing/2014/main" id="{BF85419E-A81F-43BB-9DD5-B02FB61703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1821"/>
              <a:ext cx="100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 typeface="Wingdings" panose="05000000000000000000" pitchFamily="2" charset="2"/>
                <a:buNone/>
              </a:pPr>
              <a:endParaRPr lang="en-US" altLang="tr-TR" sz="2400"/>
            </a:p>
            <a:p>
              <a:pPr>
                <a:buFont typeface="Wingdings" panose="05000000000000000000" pitchFamily="2" charset="2"/>
                <a:buNone/>
              </a:pPr>
              <a:endParaRPr lang="en-US" altLang="tr-TR"/>
            </a:p>
          </p:txBody>
        </p:sp>
        <p:sp>
          <p:nvSpPr>
            <p:cNvPr id="86" name="Rectangle 1034">
              <a:extLst>
                <a:ext uri="{FF2B5EF4-FFF2-40B4-BE49-F238E27FC236}">
                  <a16:creationId xmlns:a16="http://schemas.microsoft.com/office/drawing/2014/main" id="{91D23D1C-59A5-4A09-A41D-BF5AB34C8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821"/>
              <a:ext cx="9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>
                  <a:solidFill>
                    <a:schemeClr val="folHlink"/>
                  </a:solidFill>
                </a:rPr>
                <a:t>Blocked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>
                  <a:solidFill>
                    <a:schemeClr val="folHlink"/>
                  </a:solidFill>
                </a:rPr>
                <a:t>CELL</a:t>
              </a:r>
            </a:p>
          </p:txBody>
        </p:sp>
        <p:sp>
          <p:nvSpPr>
            <p:cNvPr id="87" name="Rectangle 1035">
              <a:extLst>
                <a:ext uri="{FF2B5EF4-FFF2-40B4-BE49-F238E27FC236}">
                  <a16:creationId xmlns:a16="http://schemas.microsoft.com/office/drawing/2014/main" id="{04BDA145-F7C8-42E3-8E1F-F25026290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821"/>
              <a:ext cx="864" cy="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88" name="Rectangle 1036">
              <a:extLst>
                <a:ext uri="{FF2B5EF4-FFF2-40B4-BE49-F238E27FC236}">
                  <a16:creationId xmlns:a16="http://schemas.microsoft.com/office/drawing/2014/main" id="{49475883-8DFD-483B-82F1-5887658347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912"/>
              <a:ext cx="1261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Reward</a:t>
              </a:r>
            </a:p>
            <a:p>
              <a:pPr>
                <a:buFont typeface="Wingdings" panose="05000000000000000000" pitchFamily="2" charset="2"/>
                <a:buNone/>
              </a:pPr>
              <a:r>
                <a:rPr lang="en-US" altLang="tr-TR"/>
                <a:t>+1</a:t>
              </a:r>
            </a:p>
          </p:txBody>
        </p:sp>
        <p:sp>
          <p:nvSpPr>
            <p:cNvPr id="89" name="Rectangle 1037">
              <a:extLst>
                <a:ext uri="{FF2B5EF4-FFF2-40B4-BE49-F238E27FC236}">
                  <a16:creationId xmlns:a16="http://schemas.microsoft.com/office/drawing/2014/main" id="{EDACE51F-14CF-4B85-9D83-22BC4BB39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2" y="912"/>
              <a:ext cx="100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 sz="2400"/>
            </a:p>
          </p:txBody>
        </p:sp>
        <p:sp>
          <p:nvSpPr>
            <p:cNvPr id="90" name="Rectangle 1038">
              <a:extLst>
                <a:ext uri="{FF2B5EF4-FFF2-40B4-BE49-F238E27FC236}">
                  <a16:creationId xmlns:a16="http://schemas.microsoft.com/office/drawing/2014/main" id="{455097C0-4764-4768-8BFF-6E1A68463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912"/>
              <a:ext cx="96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91" name="Rectangle 1039">
              <a:extLst>
                <a:ext uri="{FF2B5EF4-FFF2-40B4-BE49-F238E27FC236}">
                  <a16:creationId xmlns:a16="http://schemas.microsoft.com/office/drawing/2014/main" id="{BFCD6EC6-5333-4D80-A1C4-9CBD49CC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912"/>
              <a:ext cx="864" cy="9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>
                <a:buClr>
                  <a:schemeClr val="tx1"/>
                </a:buClr>
                <a:buSzPct val="90000"/>
                <a:buChar char="–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>
                <a:buClr>
                  <a:schemeClr val="accent1"/>
                </a:buClr>
                <a:buSzPct val="6000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buClr>
                  <a:schemeClr val="tx1"/>
                </a:buClr>
                <a:buChar char="–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fontAlgn="base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 typeface="Wingdings" panose="05000000000000000000" pitchFamily="2" charset="2"/>
                <a:buNone/>
              </a:pPr>
              <a:endParaRPr lang="tr-TR" altLang="tr-TR"/>
            </a:p>
          </p:txBody>
        </p:sp>
        <p:sp>
          <p:nvSpPr>
            <p:cNvPr id="92" name="Line 1040">
              <a:extLst>
                <a:ext uri="{FF2B5EF4-FFF2-40B4-BE49-F238E27FC236}">
                  <a16:creationId xmlns:a16="http://schemas.microsoft.com/office/drawing/2014/main" id="{2304155A-FCED-4A1A-AFEA-5577EE725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912"/>
              <a:ext cx="409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3" name="Line 1041">
              <a:extLst>
                <a:ext uri="{FF2B5EF4-FFF2-40B4-BE49-F238E27FC236}">
                  <a16:creationId xmlns:a16="http://schemas.microsoft.com/office/drawing/2014/main" id="{ABEB1546-E200-4C8A-A8B1-548ECAE12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821"/>
              <a:ext cx="40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4" name="Line 1042">
              <a:extLst>
                <a:ext uri="{FF2B5EF4-FFF2-40B4-BE49-F238E27FC236}">
                  <a16:creationId xmlns:a16="http://schemas.microsoft.com/office/drawing/2014/main" id="{374CD000-2E0F-474F-8268-7440DC052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777"/>
              <a:ext cx="409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5" name="Line 1043">
              <a:extLst>
                <a:ext uri="{FF2B5EF4-FFF2-40B4-BE49-F238E27FC236}">
                  <a16:creationId xmlns:a16="http://schemas.microsoft.com/office/drawing/2014/main" id="{D4AD8FA7-11C3-482C-B583-A3CE69511B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733"/>
              <a:ext cx="409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6" name="Line 1044">
              <a:extLst>
                <a:ext uri="{FF2B5EF4-FFF2-40B4-BE49-F238E27FC236}">
                  <a16:creationId xmlns:a16="http://schemas.microsoft.com/office/drawing/2014/main" id="{0D4F4FD0-2001-470F-AA01-E5A7B29873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912"/>
              <a:ext cx="0" cy="282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7" name="Line 1045">
              <a:extLst>
                <a:ext uri="{FF2B5EF4-FFF2-40B4-BE49-F238E27FC236}">
                  <a16:creationId xmlns:a16="http://schemas.microsoft.com/office/drawing/2014/main" id="{23738A01-4C00-44E4-B6D3-73A37CED18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8" name="Line 1046">
              <a:extLst>
                <a:ext uri="{FF2B5EF4-FFF2-40B4-BE49-F238E27FC236}">
                  <a16:creationId xmlns:a16="http://schemas.microsoft.com/office/drawing/2014/main" id="{C2DEE9AD-53F3-462B-8003-69F875C4A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99" name="Line 1047">
              <a:extLst>
                <a:ext uri="{FF2B5EF4-FFF2-40B4-BE49-F238E27FC236}">
                  <a16:creationId xmlns:a16="http://schemas.microsoft.com/office/drawing/2014/main" id="{D355ED38-7177-4C59-92AA-BCAFD12FBA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912"/>
              <a:ext cx="0" cy="28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  <p:sp>
          <p:nvSpPr>
            <p:cNvPr id="100" name="Line 1048">
              <a:extLst>
                <a:ext uri="{FF2B5EF4-FFF2-40B4-BE49-F238E27FC236}">
                  <a16:creationId xmlns:a16="http://schemas.microsoft.com/office/drawing/2014/main" id="{38B4CD66-B653-487F-AA4F-16CD837F14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7" y="912"/>
              <a:ext cx="0" cy="2821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tr-TR"/>
            </a:p>
          </p:txBody>
        </p:sp>
      </p:grpSp>
      <p:sp>
        <p:nvSpPr>
          <p:cNvPr id="101" name="Text Box 1049">
            <a:extLst>
              <a:ext uri="{FF2B5EF4-FFF2-40B4-BE49-F238E27FC236}">
                <a16:creationId xmlns:a16="http://schemas.microsoft.com/office/drawing/2014/main" id="{898B74DD-0810-4A1C-AAFB-8E19553AB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718" y="6011466"/>
            <a:ext cx="827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latin typeface="Copperplate Gothic Light" panose="020E0507020206020404" pitchFamily="34" charset="0"/>
              </a:rPr>
              <a:t>Start</a:t>
            </a:r>
          </a:p>
        </p:txBody>
      </p:sp>
      <p:sp>
        <p:nvSpPr>
          <p:cNvPr id="102" name="Text Box 1050">
            <a:extLst>
              <a:ext uri="{FF2B5EF4-FFF2-40B4-BE49-F238E27FC236}">
                <a16:creationId xmlns:a16="http://schemas.microsoft.com/office/drawing/2014/main" id="{D6EA1D92-B09E-454C-9C64-24C50ABCA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3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1</a:t>
            </a:r>
          </a:p>
        </p:txBody>
      </p:sp>
      <p:sp>
        <p:nvSpPr>
          <p:cNvPr id="103" name="Text Box 1051">
            <a:extLst>
              <a:ext uri="{FF2B5EF4-FFF2-40B4-BE49-F238E27FC236}">
                <a16:creationId xmlns:a16="http://schemas.microsoft.com/office/drawing/2014/main" id="{33EC493F-FCC1-4032-8D75-22F103A6E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03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2</a:t>
            </a:r>
          </a:p>
        </p:txBody>
      </p:sp>
      <p:sp>
        <p:nvSpPr>
          <p:cNvPr id="104" name="Text Box 1052">
            <a:extLst>
              <a:ext uri="{FF2B5EF4-FFF2-40B4-BE49-F238E27FC236}">
                <a16:creationId xmlns:a16="http://schemas.microsoft.com/office/drawing/2014/main" id="{8009B833-CE42-424E-9557-FE06A48B2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67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3</a:t>
            </a:r>
          </a:p>
        </p:txBody>
      </p:sp>
      <p:sp>
        <p:nvSpPr>
          <p:cNvPr id="105" name="Text Box 1053">
            <a:extLst>
              <a:ext uri="{FF2B5EF4-FFF2-40B4-BE49-F238E27FC236}">
                <a16:creationId xmlns:a16="http://schemas.microsoft.com/office/drawing/2014/main" id="{1B7F5E79-0FDB-4213-9D2A-098521B91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0718" y="5814616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4</a:t>
            </a:r>
          </a:p>
        </p:txBody>
      </p:sp>
      <p:sp>
        <p:nvSpPr>
          <p:cNvPr id="106" name="Text Box 1054">
            <a:extLst>
              <a:ext uri="{FF2B5EF4-FFF2-40B4-BE49-F238E27FC236}">
                <a16:creationId xmlns:a16="http://schemas.microsoft.com/office/drawing/2014/main" id="{7B576AE7-0474-4511-88FB-B10C97DD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43" y="2428479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1</a:t>
            </a:r>
          </a:p>
        </p:txBody>
      </p:sp>
      <p:sp>
        <p:nvSpPr>
          <p:cNvPr id="107" name="Text Box 1055">
            <a:extLst>
              <a:ext uri="{FF2B5EF4-FFF2-40B4-BE49-F238E27FC236}">
                <a16:creationId xmlns:a16="http://schemas.microsoft.com/office/drawing/2014/main" id="{A04F5261-C46F-41BF-95D5-4CA1FA1A8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2243" y="3760391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2</a:t>
            </a:r>
          </a:p>
        </p:txBody>
      </p:sp>
      <p:sp>
        <p:nvSpPr>
          <p:cNvPr id="108" name="Text Box 1056">
            <a:extLst>
              <a:ext uri="{FF2B5EF4-FFF2-40B4-BE49-F238E27FC236}">
                <a16:creationId xmlns:a16="http://schemas.microsoft.com/office/drawing/2014/main" id="{C60CCC76-8098-40A9-8928-07A8B6FBE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918" y="4800204"/>
            <a:ext cx="438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3600">
                <a:latin typeface="Copperplate Gothic Light" panose="020E0507020206020404" pitchFamily="34" charset="0"/>
              </a:rPr>
              <a:t>3</a:t>
            </a:r>
          </a:p>
        </p:txBody>
      </p:sp>
      <p:sp>
        <p:nvSpPr>
          <p:cNvPr id="112" name="Text Box 1060">
            <a:extLst>
              <a:ext uri="{FF2B5EF4-FFF2-40B4-BE49-F238E27FC236}">
                <a16:creationId xmlns:a16="http://schemas.microsoft.com/office/drawing/2014/main" id="{F0D2DCFB-7E96-4727-9FC8-B194D4FE5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2918" y="2963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0.8</a:t>
            </a:r>
          </a:p>
        </p:txBody>
      </p:sp>
      <p:sp>
        <p:nvSpPr>
          <p:cNvPr id="113" name="Text Box 1061">
            <a:extLst>
              <a:ext uri="{FF2B5EF4-FFF2-40B4-BE49-F238E27FC236}">
                <a16:creationId xmlns:a16="http://schemas.microsoft.com/office/drawing/2014/main" id="{AE503052-282A-43B1-A99B-8F037DDAD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118" y="4106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0.1</a:t>
            </a:r>
          </a:p>
        </p:txBody>
      </p:sp>
      <p:sp>
        <p:nvSpPr>
          <p:cNvPr id="114" name="Text Box 1062">
            <a:extLst>
              <a:ext uri="{FF2B5EF4-FFF2-40B4-BE49-F238E27FC236}">
                <a16:creationId xmlns:a16="http://schemas.microsoft.com/office/drawing/2014/main" id="{DC52E1EC-FEA3-4E24-9004-C271147AF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4718" y="4106466"/>
            <a:ext cx="608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>
                <a:solidFill>
                  <a:schemeClr val="folHlink"/>
                </a:solidFill>
                <a:latin typeface="Copperplate Gothic Light" panose="020E0507020206020404" pitchFamily="34" charset="0"/>
              </a:rPr>
              <a:t>0.1</a:t>
            </a:r>
          </a:p>
        </p:txBody>
      </p:sp>
      <p:sp>
        <p:nvSpPr>
          <p:cNvPr id="115" name="Rectangle 1063">
            <a:extLst>
              <a:ext uri="{FF2B5EF4-FFF2-40B4-BE49-F238E27FC236}">
                <a16:creationId xmlns:a16="http://schemas.microsoft.com/office/drawing/2014/main" id="{27115C9C-ED61-49EB-95B3-58899FCA87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718" y="3496866"/>
            <a:ext cx="1524000" cy="1266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pic>
        <p:nvPicPr>
          <p:cNvPr id="117" name="Picture 1065" descr="bd08911_">
            <a:extLst>
              <a:ext uri="{FF2B5EF4-FFF2-40B4-BE49-F238E27FC236}">
                <a16:creationId xmlns:a16="http://schemas.microsoft.com/office/drawing/2014/main" id="{13AEDA36-124C-4DE2-BD4F-3FFA092B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518" y="2582466"/>
            <a:ext cx="1363663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Text Box 1068">
            <a:extLst>
              <a:ext uri="{FF2B5EF4-FFF2-40B4-BE49-F238E27FC236}">
                <a16:creationId xmlns:a16="http://schemas.microsoft.com/office/drawing/2014/main" id="{D826B080-4978-414E-974B-0F9B1B5E0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9118" y="2658666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tr-TR" sz="2400"/>
              <a:t>N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5839170-51E2-4F57-A9AD-0C157C733A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7105" y="3894840"/>
            <a:ext cx="827076" cy="77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43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ＭＳ Ｐゴシック" pitchFamily="34" charset="-128"/>
              </a:rPr>
              <a:t>Solution</a:t>
            </a:r>
            <a:endParaRPr lang="ko-KR" altLang="en-US" dirty="0"/>
          </a:p>
        </p:txBody>
      </p:sp>
      <p:sp>
        <p:nvSpPr>
          <p:cNvPr id="46" name="Rectangle 1027">
            <a:extLst>
              <a:ext uri="{FF2B5EF4-FFF2-40B4-BE49-F238E27FC236}">
                <a16:creationId xmlns:a16="http://schemas.microsoft.com/office/drawing/2014/main" id="{06BAAB6B-DE4F-404F-95DC-50199326900A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7800"/>
            <a:ext cx="10458350" cy="5006330"/>
          </a:xfrm>
          <a:prstGeom prst="rect">
            <a:avLst/>
          </a:prstGeom>
        </p:spPr>
        <p:txBody>
          <a:bodyPr vert="horz" lIns="99569" tIns="49785" rIns="99569" bIns="49785" rtlCol="0">
            <a:normAutofit lnSpcReduction="10000"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tr-TR" sz="2400" dirty="0"/>
              <a:t>S: State of the agent on the grid (4,3) 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Note that cell denoted by (</a:t>
            </a:r>
            <a:r>
              <a:rPr lang="en-US" altLang="tr-TR" sz="2400" dirty="0" err="1"/>
              <a:t>x,y</a:t>
            </a:r>
            <a:r>
              <a:rPr lang="en-US" altLang="tr-TR" sz="2400" dirty="0"/>
              <a:t>)</a:t>
            </a:r>
            <a:endParaRPr lang="en-US" altLang="tr-TR" sz="2000" i="1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A: Actions of the agent, i.e., N, E, S, W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1800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P: Transition function 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Table P(s’| s, a), </a:t>
            </a:r>
            <a:r>
              <a:rPr lang="en-US" altLang="tr-TR" sz="2400" dirty="0" err="1"/>
              <a:t>prob</a:t>
            </a:r>
            <a:r>
              <a:rPr lang="en-US" altLang="tr-TR" sz="2400" dirty="0"/>
              <a:t> of s’ given action “a” in state “s”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E.g., P( (4,3) | (3,3), N) = 0.1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E.g., P((3, 2) | (3,3), N) = 0.8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(Robot movement, uncertainty of another agent’s actions,…)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tr-TR" sz="1800" dirty="0"/>
          </a:p>
          <a:p>
            <a:pPr>
              <a:lnSpc>
                <a:spcPct val="90000"/>
              </a:lnSpc>
            </a:pPr>
            <a:r>
              <a:rPr lang="en-US" altLang="tr-TR" sz="2400" dirty="0"/>
              <a:t> R: Reward  (more comments on the reward function later)</a:t>
            </a:r>
          </a:p>
          <a:p>
            <a:pPr lvl="1">
              <a:lnSpc>
                <a:spcPct val="90000"/>
              </a:lnSpc>
            </a:pPr>
            <a:r>
              <a:rPr lang="en-US" altLang="tr-TR" sz="2400" i="1" dirty="0"/>
              <a:t>R( (3, 3), N) = </a:t>
            </a:r>
            <a:r>
              <a:rPr lang="en-US" altLang="tr-TR" sz="2400" dirty="0"/>
              <a:t>-1/25</a:t>
            </a:r>
          </a:p>
          <a:p>
            <a:pPr lvl="1">
              <a:lnSpc>
                <a:spcPct val="90000"/>
              </a:lnSpc>
            </a:pPr>
            <a:r>
              <a:rPr lang="en-US" altLang="tr-TR" sz="2400" dirty="0"/>
              <a:t>R (4,1) = +1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0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4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tr-TR" sz="2400" dirty="0"/>
          </a:p>
        </p:txBody>
      </p:sp>
    </p:spTree>
    <p:extLst>
      <p:ext uri="{BB962C8B-B14F-4D97-AF65-F5344CB8AC3E}">
        <p14:creationId xmlns:p14="http://schemas.microsoft.com/office/powerpoint/2010/main" val="154559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1989634"/>
            <a:ext cx="10369152" cy="3384376"/>
          </a:xfrm>
        </p:spPr>
        <p:txBody>
          <a:bodyPr/>
          <a:lstStyle/>
          <a:p>
            <a:r>
              <a:rPr lang="tr-TR" altLang="ko-KR" dirty="0" err="1"/>
              <a:t>End</a:t>
            </a:r>
            <a:r>
              <a:rPr lang="tr-TR" altLang="ko-KR" dirty="0"/>
              <a:t> of </a:t>
            </a:r>
            <a:r>
              <a:rPr lang="tr-TR" altLang="ko-KR" dirty="0" err="1"/>
              <a:t>the</a:t>
            </a:r>
            <a:r>
              <a:rPr lang="tr-TR" altLang="ko-KR" dirty="0"/>
              <a:t> </a:t>
            </a:r>
            <a:r>
              <a:rPr lang="tr-TR" altLang="ko-KR" dirty="0" err="1"/>
              <a:t>Week</a:t>
            </a:r>
            <a:r>
              <a:rPr lang="tr-TR" altLang="ko-KR" dirty="0"/>
              <a:t>…</a:t>
            </a:r>
            <a:br>
              <a:rPr lang="tr-TR" altLang="ko-KR" dirty="0"/>
            </a:br>
            <a:br>
              <a:rPr lang="tr-TR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Markov</a:t>
            </a:r>
            <a:r>
              <a:rPr lang="tr-TR" altLang="ko-KR" dirty="0"/>
              <a:t> </a:t>
            </a:r>
            <a:r>
              <a:rPr lang="tr-TR" altLang="ko-KR" dirty="0" err="1"/>
              <a:t>Decision</a:t>
            </a:r>
            <a:r>
              <a:rPr lang="tr-TR" altLang="ko-KR" dirty="0"/>
              <a:t> </a:t>
            </a:r>
            <a:r>
              <a:rPr lang="tr-TR" altLang="ko-KR" dirty="0" err="1"/>
              <a:t>Processes</a:t>
            </a:r>
            <a:endParaRPr lang="tr-TR" altLang="ko-KR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D62E800D-23B7-4A85-9E15-A4649472F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8782" y="1701602"/>
            <a:ext cx="7510462" cy="40180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Non-Deterministic</a:t>
            </a:r>
            <a:r>
              <a:rPr lang="tr-TR" altLang="ko-KR" dirty="0"/>
              <a:t> </a:t>
            </a:r>
            <a:r>
              <a:rPr lang="tr-TR" altLang="ko-KR" dirty="0" err="1"/>
              <a:t>Search</a:t>
            </a:r>
            <a:endParaRPr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370F2AC-0418-4395-A6B2-FFC7E6779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0870" y="2396563"/>
            <a:ext cx="5153729" cy="4464496"/>
          </a:xfrm>
          <a:prstGeom prst="rect">
            <a:avLst/>
          </a:prstGeom>
          <a:noFill/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3BC50640-7DB5-BA11-9506-F6295ED227B7}"/>
              </a:ext>
            </a:extLst>
          </p:cNvPr>
          <p:cNvSpPr txBox="1"/>
          <p:nvPr/>
        </p:nvSpPr>
        <p:spPr>
          <a:xfrm>
            <a:off x="262558" y="1459885"/>
            <a:ext cx="11809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0" dirty="0">
                <a:effectLst/>
                <a:latin typeface="Arial" panose="020B0604020202020204" pitchFamily="34" charset="0"/>
              </a:rPr>
              <a:t>Markov decision process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(</a:t>
            </a:r>
            <a:r>
              <a:rPr lang="en-US" sz="2000" b="1" i="0" dirty="0">
                <a:effectLst/>
                <a:latin typeface="Arial" panose="020B0604020202020204" pitchFamily="34" charset="0"/>
              </a:rPr>
              <a:t>MDP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) is a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4" tooltip="Discrete-tim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discrete-time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</a:t>
            </a:r>
            <a:r>
              <a:rPr lang="tr-TR" dirty="0">
                <a:latin typeface="Arial" panose="020B0604020202020204" pitchFamily="34" charset="0"/>
              </a:rPr>
              <a:t>  </a:t>
            </a:r>
            <a:r>
              <a:rPr lang="en-US" sz="2000" dirty="0">
                <a:latin typeface="Arial" panose="020B0604020202020204" pitchFamily="34" charset="0"/>
              </a:rPr>
              <a:t>stochastic</a:t>
            </a:r>
            <a:r>
              <a:rPr lang="tr-TR" sz="2000" dirty="0">
                <a:latin typeface="Arial" panose="020B0604020202020204" pitchFamily="34" charset="0"/>
              </a:rPr>
              <a:t> 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5" tooltip="Optimal control theo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control</a:t>
            </a:r>
            <a:r>
              <a:rPr lang="tr-TR" sz="2000" u="none" strike="noStrike" dirty="0"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process. It provides a </a:t>
            </a:r>
            <a:r>
              <a:rPr lang="tr-TR" sz="2000" b="0" i="0" dirty="0">
                <a:effectLst/>
                <a:latin typeface="Arial" panose="020B0604020202020204" pitchFamily="34" charset="0"/>
              </a:rPr>
              <a:t>            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mathematical</a:t>
            </a:r>
            <a:r>
              <a:rPr lang="tr-TR" dirty="0">
                <a:latin typeface="Arial" panose="020B0604020202020204" pitchFamily="34" charset="0"/>
              </a:rPr>
              <a:t> 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framework for modeling </a:t>
            </a: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6" tooltip="Decision mak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decision making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in situations where outcomes are partly</a:t>
            </a:r>
            <a:br>
              <a:rPr lang="tr-TR" sz="2000" b="0" i="0" dirty="0">
                <a:effectLst/>
                <a:latin typeface="Arial" panose="020B0604020202020204" pitchFamily="34" charset="0"/>
              </a:rPr>
            </a:br>
            <a:r>
              <a:rPr lang="en-US" sz="2000" b="0" i="0" u="none" strike="noStrike" dirty="0">
                <a:effectLst/>
                <a:latin typeface="Arial" panose="020B0604020202020204" pitchFamily="34" charset="0"/>
                <a:hlinkClick r:id="rId7" tooltip="Randomnes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random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 and partly under the control of a decision maker. </a:t>
            </a:r>
            <a:endParaRPr lang="tr-TR" sz="20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71141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ＭＳ Ｐゴシック" pitchFamily="34" charset="-128"/>
              </a:rPr>
              <a:t>Solution</a:t>
            </a:r>
            <a:endParaRPr lang="ko-KR" altLang="en-US" dirty="0"/>
          </a:p>
        </p:txBody>
      </p:sp>
      <p:sp>
        <p:nvSpPr>
          <p:cNvPr id="46" name="Rectangle 1027">
            <a:extLst>
              <a:ext uri="{FF2B5EF4-FFF2-40B4-BE49-F238E27FC236}">
                <a16:creationId xmlns:a16="http://schemas.microsoft.com/office/drawing/2014/main" id="{06BAAB6B-DE4F-404F-95DC-50199326900A}"/>
              </a:ext>
            </a:extLst>
          </p:cNvPr>
          <p:cNvSpPr txBox="1">
            <a:spLocks noChangeArrowheads="1"/>
          </p:cNvSpPr>
          <p:nvPr/>
        </p:nvSpPr>
        <p:spPr>
          <a:xfrm>
            <a:off x="1" y="1447800"/>
            <a:ext cx="11855845" cy="500633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 algn="just">
              <a:lnSpc>
                <a:spcPct val="90000"/>
              </a:lnSpc>
            </a:pPr>
            <a:r>
              <a:rPr lang="en-US" altLang="en-US" dirty="0"/>
              <a:t>First things first, before even starting with MDPs, we’ll quickly glance through the terminology</a:t>
            </a:r>
            <a:r>
              <a:rPr lang="tr-TR" altLang="en-US" dirty="0"/>
              <a:t>:</a:t>
            </a:r>
          </a:p>
          <a:p>
            <a:pPr algn="just"/>
            <a:r>
              <a:rPr lang="en-US" altLang="en-US" b="1" i="0" dirty="0"/>
              <a:t>Agent: </a:t>
            </a:r>
            <a:r>
              <a:rPr lang="en-US" altLang="en-US" i="0" dirty="0"/>
              <a:t>An RL agent is the entity which we are training to make correct decisions (for </a:t>
            </a:r>
            <a:r>
              <a:rPr lang="en-US" altLang="en-US" i="0" dirty="0" err="1"/>
              <a:t>eg</a:t>
            </a:r>
            <a:r>
              <a:rPr lang="en-US" altLang="en-US" i="0" dirty="0"/>
              <a:t>: a Robot that is being </a:t>
            </a:r>
            <a:r>
              <a:rPr lang="tr-TR" altLang="en-US" i="0" dirty="0"/>
              <a:t>      </a:t>
            </a:r>
            <a:r>
              <a:rPr lang="en-US" altLang="en-US" i="0" dirty="0"/>
              <a:t>trained to move around a house without crashing).</a:t>
            </a:r>
          </a:p>
          <a:p>
            <a:pPr algn="just"/>
            <a:r>
              <a:rPr lang="en-US" altLang="en-US" b="1" i="0" dirty="0"/>
              <a:t>Environment: </a:t>
            </a:r>
            <a:r>
              <a:rPr lang="en-US" altLang="en-US" i="0" dirty="0"/>
              <a:t>The environment is the surrounding with which the agent interacts (for </a:t>
            </a:r>
            <a:r>
              <a:rPr lang="en-US" altLang="en-US" i="0" dirty="0" err="1"/>
              <a:t>eg</a:t>
            </a:r>
            <a:r>
              <a:rPr lang="en-US" altLang="en-US" i="0" dirty="0"/>
              <a:t>: the house where the</a:t>
            </a:r>
            <a:r>
              <a:rPr lang="tr-TR" altLang="en-US" i="0" dirty="0"/>
              <a:t>   </a:t>
            </a:r>
            <a:r>
              <a:rPr lang="en-US" altLang="en-US" i="0" dirty="0"/>
              <a:t> Robot moves). The agent cannot manipulate the environment; it can only control its own actions (for </a:t>
            </a:r>
            <a:r>
              <a:rPr lang="en-US" altLang="en-US" i="0" dirty="0" err="1"/>
              <a:t>eg</a:t>
            </a:r>
            <a:r>
              <a:rPr lang="en-US" altLang="en-US" i="0" dirty="0"/>
              <a:t>: the Robot cannot control where a table is kept in the house, but it can walk around it to avoid crashing).</a:t>
            </a:r>
          </a:p>
          <a:p>
            <a:pPr algn="just"/>
            <a:r>
              <a:rPr lang="en-US" altLang="en-US" b="1" i="0" dirty="0"/>
              <a:t>State: </a:t>
            </a:r>
            <a:r>
              <a:rPr lang="en-US" altLang="en-US" i="0" dirty="0"/>
              <a:t>The state defines the current situation of the agent (for </a:t>
            </a:r>
            <a:r>
              <a:rPr lang="en-US" altLang="en-US" i="0" dirty="0" err="1"/>
              <a:t>eg</a:t>
            </a:r>
            <a:r>
              <a:rPr lang="en-US" altLang="en-US" i="0" dirty="0"/>
              <a:t>: it can be the exact position of the Robot in the house, or the alignment of its two legs, or its current posture; it depends on how you address the problem).</a:t>
            </a:r>
          </a:p>
          <a:p>
            <a:pPr algn="just"/>
            <a:r>
              <a:rPr lang="en-US" altLang="en-US" b="1" i="0" dirty="0"/>
              <a:t>Action: </a:t>
            </a:r>
            <a:r>
              <a:rPr lang="en-US" altLang="en-US" i="0" dirty="0"/>
              <a:t>The choice that the agent makes at the current time step (for </a:t>
            </a:r>
            <a:r>
              <a:rPr lang="en-US" altLang="en-US" i="0" dirty="0" err="1"/>
              <a:t>eg</a:t>
            </a:r>
            <a:r>
              <a:rPr lang="en-US" altLang="en-US" i="0" dirty="0"/>
              <a:t>: it can move its right or left leg, or raise </a:t>
            </a:r>
            <a:r>
              <a:rPr lang="tr-TR" altLang="en-US" i="0" dirty="0"/>
              <a:t> </a:t>
            </a:r>
            <a:r>
              <a:rPr lang="en-US" altLang="en-US" i="0" dirty="0"/>
              <a:t>its arm, or lift an object, turn right or left, etc.). We know the set of actions (decisions) that the agent can </a:t>
            </a:r>
            <a:r>
              <a:rPr lang="tr-TR" altLang="en-US" i="0" dirty="0"/>
              <a:t>     </a:t>
            </a:r>
            <a:r>
              <a:rPr lang="en-US" altLang="en-US" i="0" dirty="0"/>
              <a:t>perform in advance.</a:t>
            </a:r>
          </a:p>
          <a:p>
            <a:pPr algn="just"/>
            <a:r>
              <a:rPr lang="en-US" altLang="en-US" b="1" i="0" dirty="0"/>
              <a:t>Policy: </a:t>
            </a:r>
            <a:r>
              <a:rPr lang="en-US" altLang="en-US" i="0" dirty="0"/>
              <a:t>A policy is the thought process behind picking an action. In practice, it is a probability distribution </a:t>
            </a:r>
            <a:r>
              <a:rPr lang="tr-TR" altLang="en-US" i="0" dirty="0"/>
              <a:t>               </a:t>
            </a:r>
            <a:r>
              <a:rPr lang="en-US" altLang="en-US" i="0" dirty="0"/>
              <a:t>assigned to the set of actions. Highly rewarding actions will have a high probability and vice versa.</a:t>
            </a:r>
          </a:p>
        </p:txBody>
      </p:sp>
    </p:spTree>
    <p:extLst>
      <p:ext uri="{BB962C8B-B14F-4D97-AF65-F5344CB8AC3E}">
        <p14:creationId xmlns:p14="http://schemas.microsoft.com/office/powerpoint/2010/main" val="1067937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  <a:endParaRPr lang="ko-KR" altLang="en-US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E3D6668-C47C-4674-97D3-C7155ADF7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493838"/>
            <a:ext cx="7090742" cy="5104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53D9C8EF-ED8E-425B-80BF-7286AA960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6942" y="1627895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4530E2EF-0189-442D-BEB6-16B785C8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9342" y="1629594"/>
            <a:ext cx="4439265" cy="3197001"/>
          </a:xfrm>
          <a:prstGeom prst="rect">
            <a:avLst/>
          </a:prstGeom>
          <a:noFill/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6B896A0D-AF23-43D1-8B0D-3E0ADB6C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387007" y="4152844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FE77EB2B-065C-43C3-B828-36F667573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44008" y="4142495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01F82FA4-4790-4759-BCFD-AA87A434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853607" y="3151895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D8291711-4190-4C5E-A5F7-33FBBCE0A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647629" y="3837695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623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F9CD086-B49C-4C4B-A20F-33E2005E2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9CCC6860-0969-4E1A-A714-367CAADDA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B0DDA6CD-4655-47B0-9147-0784D2112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73A79877-5BCD-45FC-A6C3-6F77DF32A3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11" name="Straight Connector 7">
            <a:extLst>
              <a:ext uri="{FF2B5EF4-FFF2-40B4-BE49-F238E27FC236}">
                <a16:creationId xmlns:a16="http://schemas.microsoft.com/office/drawing/2014/main" id="{AE3E1A96-DCC2-42DE-A25C-D6DC7044CB74}"/>
              </a:ext>
            </a:extLst>
          </p:cNvPr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CF5E7166-0AFD-44B5-880C-ED399AFA1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835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  <a:endParaRPr lang="ko-KR" altLang="en-US" dirty="0"/>
          </a:p>
        </p:txBody>
      </p:sp>
      <p:sp>
        <p:nvSpPr>
          <p:cNvPr id="5" name="İçerik Yer Tutucusu 4">
            <a:extLst>
              <a:ext uri="{FF2B5EF4-FFF2-40B4-BE49-F238E27FC236}">
                <a16:creationId xmlns:a16="http://schemas.microsoft.com/office/drawing/2014/main" id="{F670C398-D936-6620-4601-3DFAFE653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1413570"/>
            <a:ext cx="10971372" cy="4824535"/>
          </a:xfrm>
        </p:spPr>
        <p:txBody>
          <a:bodyPr>
            <a:norm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tr-TR" sz="2800" dirty="0"/>
              <a:t>Sequential decision problems under uncertainty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en-US" altLang="tr-TR" i="1" dirty="0"/>
              <a:t>Not just the immediate utility, but the longer-term utility as well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en-US" altLang="tr-TR" i="1" dirty="0"/>
              <a:t>Uncertainty in outcomes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endParaRPr lang="en-US" altLang="tr-TR" sz="2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tr-TR" sz="2800" dirty="0"/>
              <a:t>Roots in operations research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tr-TR" sz="2800" dirty="0"/>
              <a:t>Also used in economics, communications engineering, ecology, performance modeling and of course, AI! </a:t>
            </a:r>
          </a:p>
          <a:p>
            <a:pPr marL="955045" lvl="1" indent="-457200">
              <a:buFont typeface="Arial" panose="020B0604020202020204" pitchFamily="34" charset="0"/>
              <a:buChar char="•"/>
            </a:pPr>
            <a:r>
              <a:rPr lang="en-US" altLang="tr-TR" dirty="0"/>
              <a:t>Also referred to as stochastic dynamic programs</a:t>
            </a:r>
          </a:p>
          <a:p>
            <a:pPr>
              <a:buFont typeface="Arial" panose="020B0604020202020204" pitchFamily="34" charset="0"/>
              <a:buChar char="•"/>
            </a:pPr>
            <a:endParaRPr lang="tr-TR" altLang="en-US" sz="2800" i="0" dirty="0">
              <a:latin typeface="Times-Roman"/>
            </a:endParaRPr>
          </a:p>
          <a:p>
            <a:pPr>
              <a:buFont typeface="Arial" panose="020B0604020202020204" pitchFamily="34" charset="0"/>
              <a:buChar char="•"/>
            </a:pP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59803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  <a:endParaRPr lang="ko-KR" alt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74E720E-8F2D-4A5E-9BB9-869408205F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658694" cy="5176316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8E9B417-9781-4539-AD13-2965E59B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99F70AA-E9DB-435E-88F8-171003E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2083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Markov Decision Processes</a:t>
            </a:r>
            <a:endParaRPr lang="ko-KR" alt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8E9B417-9781-4539-AD13-2965E59B6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99F70AA-E9DB-435E-88F8-171003E4C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1F5346D0-3DF8-4D7E-A0DE-43FCD63E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7740C392-82DC-421F-B0B5-71432830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EC40B208-9C60-4CC0-B8B4-838300A91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A3E86925-C961-47F9-B11A-B5521CBD5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E2F3070F-9465-422B-9161-54E2A938D004}"/>
              </a:ext>
            </a:extLst>
          </p:cNvPr>
          <p:cNvSpPr txBox="1">
            <a:spLocks noChangeArrowheads="1"/>
          </p:cNvSpPr>
          <p:nvPr/>
        </p:nvSpPr>
        <p:spPr>
          <a:xfrm>
            <a:off x="262533" y="1524000"/>
            <a:ext cx="12169377" cy="5146154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altLang="tr-TR" sz="2400" dirty="0"/>
              <a:t>Defined as a tuple: </a:t>
            </a:r>
            <a:r>
              <a:rPr lang="en-US" altLang="tr-TR" sz="2400" dirty="0">
                <a:solidFill>
                  <a:schemeClr val="folHlink"/>
                </a:solidFill>
              </a:rPr>
              <a:t>&lt;S, A, P, R&gt;</a:t>
            </a:r>
          </a:p>
          <a:p>
            <a:pPr marL="0" lvl="1" indent="0"/>
            <a:r>
              <a:rPr lang="en-US" altLang="tr-TR" sz="2400" i="1" dirty="0"/>
              <a:t>S: State</a:t>
            </a:r>
          </a:p>
          <a:p>
            <a:pPr marL="0" lvl="1" indent="0"/>
            <a:r>
              <a:rPr lang="en-US" altLang="tr-TR" sz="2400" i="1" dirty="0"/>
              <a:t>A: Action</a:t>
            </a:r>
          </a:p>
          <a:p>
            <a:pPr marL="0" lvl="1" indent="0"/>
            <a:r>
              <a:rPr lang="en-US" altLang="tr-TR" sz="2400" i="1" dirty="0"/>
              <a:t>P: Transition function </a:t>
            </a:r>
          </a:p>
          <a:p>
            <a:pPr marL="0" lvl="2" indent="0"/>
            <a:r>
              <a:rPr lang="tr-TR" altLang="tr-TR" dirty="0"/>
              <a:t>     </a:t>
            </a:r>
            <a:r>
              <a:rPr lang="en-US" altLang="tr-TR" sz="1800" dirty="0"/>
              <a:t>Table P(s’| s, a), </a:t>
            </a:r>
            <a:r>
              <a:rPr lang="en-US" altLang="tr-TR" sz="1800" dirty="0" err="1"/>
              <a:t>prob</a:t>
            </a:r>
            <a:r>
              <a:rPr lang="en-US" altLang="tr-TR" sz="1800" dirty="0"/>
              <a:t> of s’ given</a:t>
            </a:r>
            <a:r>
              <a:rPr lang="tr-TR" altLang="tr-TR" sz="1800" dirty="0"/>
              <a:t> </a:t>
            </a:r>
            <a:r>
              <a:rPr lang="en-US" altLang="tr-TR" sz="1800" dirty="0"/>
              <a:t>action “a” in state “s”</a:t>
            </a:r>
          </a:p>
          <a:p>
            <a:pPr marL="0" lvl="1" indent="0"/>
            <a:r>
              <a:rPr lang="en-US" altLang="tr-TR" sz="2400" i="1" dirty="0"/>
              <a:t>R: Reward</a:t>
            </a:r>
          </a:p>
          <a:p>
            <a:pPr marL="0" lvl="2" indent="0"/>
            <a:r>
              <a:rPr lang="en-US" altLang="tr-TR" sz="2000" i="1" dirty="0"/>
              <a:t>R(s, a) = cost or reward of taking action a in state s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tr-TR" sz="2400" dirty="0"/>
          </a:p>
          <a:p>
            <a:pPr marL="0" indent="0"/>
            <a:r>
              <a:rPr lang="en-US" altLang="tr-TR" sz="2400" dirty="0"/>
              <a:t>Choose a sequence of actions (not just one decision or one action)</a:t>
            </a:r>
          </a:p>
          <a:p>
            <a:pPr marL="0" lvl="1" indent="0"/>
            <a:r>
              <a:rPr lang="en-US" altLang="tr-TR" sz="2400" i="1" dirty="0"/>
              <a:t>Utility based on a sequence of decisions</a:t>
            </a:r>
          </a:p>
          <a:p>
            <a:pPr lvl="1">
              <a:buFontTx/>
              <a:buNone/>
            </a:pPr>
            <a:endParaRPr lang="en-US" altLang="tr-TR" sz="2400" i="1" dirty="0"/>
          </a:p>
          <a:p>
            <a:pPr lvl="1">
              <a:buFontTx/>
              <a:buNone/>
            </a:pPr>
            <a:endParaRPr lang="en-US" altLang="tr-TR" sz="2000" dirty="0"/>
          </a:p>
          <a:p>
            <a:pPr>
              <a:buFont typeface="Wingdings" panose="05000000000000000000" pitchFamily="2" charset="2"/>
              <a:buNone/>
            </a:pPr>
            <a:endParaRPr lang="en-US" altLang="tr-TR" sz="2400" dirty="0"/>
          </a:p>
        </p:txBody>
      </p:sp>
    </p:spTree>
    <p:extLst>
      <p:ext uri="{BB962C8B-B14F-4D97-AF65-F5344CB8AC3E}">
        <p14:creationId xmlns:p14="http://schemas.microsoft.com/office/powerpoint/2010/main" val="9808216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14786</TotalTime>
  <Words>1405</Words>
  <Application>Microsoft Office PowerPoint</Application>
  <PresentationFormat>Özel</PresentationFormat>
  <Paragraphs>161</Paragraphs>
  <Slides>13</Slides>
  <Notes>13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10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24" baseType="lpstr">
      <vt:lpstr>Noto Sans</vt:lpstr>
      <vt:lpstr>Times New Roman</vt:lpstr>
      <vt:lpstr>Wingdings</vt:lpstr>
      <vt:lpstr>Times-Roman</vt:lpstr>
      <vt:lpstr>굴림체</vt:lpstr>
      <vt:lpstr>Arial</vt:lpstr>
      <vt:lpstr>Copperplate Gothic Light</vt:lpstr>
      <vt:lpstr>맑은 고딕</vt:lpstr>
      <vt:lpstr>Calibri Light</vt:lpstr>
      <vt:lpstr>Calibri</vt:lpstr>
      <vt:lpstr>Office 테마</vt:lpstr>
      <vt:lpstr>CENG401 MACHINE LEARNING  AND  ARTIFICIAL  INTELLIGENCE</vt:lpstr>
      <vt:lpstr>Markov Decision Processes</vt:lpstr>
      <vt:lpstr>Non-Deterministic Search</vt:lpstr>
      <vt:lpstr>Solution</vt:lpstr>
      <vt:lpstr>Example: Grid World</vt:lpstr>
      <vt:lpstr>Grid World Actions</vt:lpstr>
      <vt:lpstr>Markov Decision Processes</vt:lpstr>
      <vt:lpstr>Markov Decision Processes</vt:lpstr>
      <vt:lpstr>Markov Decision Processes</vt:lpstr>
      <vt:lpstr>What is Markov about MDPs?</vt:lpstr>
      <vt:lpstr>Example</vt:lpstr>
      <vt:lpstr>Solution</vt:lpstr>
      <vt:lpstr>End of the Week…  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Office 365</cp:lastModifiedBy>
  <cp:revision>141</cp:revision>
  <dcterms:created xsi:type="dcterms:W3CDTF">2010-02-01T08:03:16Z</dcterms:created>
  <dcterms:modified xsi:type="dcterms:W3CDTF">2022-11-28T06:57:07Z</dcterms:modified>
  <cp:category>www.slidemembers.com</cp:category>
</cp:coreProperties>
</file>